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 showSpecialPlsOnTitleSld="0">
  <p:sldMasterIdLst>
    <p:sldMasterId id="2147483672" r:id="rId3"/>
    <p:sldMasterId id="214748367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jpg>
</file>

<file path=ppt/media/image16.png>
</file>

<file path=ppt/media/image18.jpg>
</file>

<file path=ppt/media/image19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7" name="Google Shape;287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1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3" name="Google Shape;313;p1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1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p1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2" name="Google Shape;222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1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2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2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93" name="Google Shape;93;p14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4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5" name="Google Shape;95;p14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type="ctrTitle"/>
          </p:nvPr>
        </p:nvSpPr>
        <p:spPr>
          <a:xfrm>
            <a:off x="914400" y="1122363"/>
            <a:ext cx="103632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15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99" name="Google Shape;99;p15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5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15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6"/>
          <p:cNvSpPr txBox="1"/>
          <p:nvPr>
            <p:ph type="title"/>
          </p:nvPr>
        </p:nvSpPr>
        <p:spPr>
          <a:xfrm>
            <a:off x="831851" y="1709740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16"/>
          <p:cNvSpPr txBox="1"/>
          <p:nvPr>
            <p:ph idx="1" type="body"/>
          </p:nvPr>
        </p:nvSpPr>
        <p:spPr>
          <a:xfrm>
            <a:off x="831851" y="4589465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05" name="Google Shape;105;p16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6" name="Google Shape;106;p16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6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1" name="Google Shape;111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2" name="Google Shape;112;p17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4" name="Google Shape;114;p17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8"/>
          <p:cNvSpPr txBox="1"/>
          <p:nvPr>
            <p:ph type="title"/>
          </p:nvPr>
        </p:nvSpPr>
        <p:spPr>
          <a:xfrm>
            <a:off x="839788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18"/>
          <p:cNvSpPr txBox="1"/>
          <p:nvPr>
            <p:ph idx="1" type="body"/>
          </p:nvPr>
        </p:nvSpPr>
        <p:spPr>
          <a:xfrm>
            <a:off x="839789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18" name="Google Shape;118;p18"/>
          <p:cNvSpPr txBox="1"/>
          <p:nvPr>
            <p:ph idx="2" type="body"/>
          </p:nvPr>
        </p:nvSpPr>
        <p:spPr>
          <a:xfrm>
            <a:off x="839789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9" name="Google Shape;119;p18"/>
          <p:cNvSpPr txBox="1"/>
          <p:nvPr>
            <p:ph idx="3" type="body"/>
          </p:nvPr>
        </p:nvSpPr>
        <p:spPr>
          <a:xfrm>
            <a:off x="6172201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120" name="Google Shape;120;p18"/>
          <p:cNvSpPr txBox="1"/>
          <p:nvPr>
            <p:ph idx="4" type="body"/>
          </p:nvPr>
        </p:nvSpPr>
        <p:spPr>
          <a:xfrm>
            <a:off x="6172201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1" name="Google Shape;121;p18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8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18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9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9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19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8" name="Google Shape;128;p19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20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20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1"/>
          <p:cNvSpPr txBox="1"/>
          <p:nvPr>
            <p:ph idx="1" type="body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36" name="Google Shape;136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37" name="Google Shape;137;p21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8" name="Google Shape;138;p21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1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3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4" name="Google Shape;24;p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2" name="Google Shape;142;p22"/>
          <p:cNvSpPr/>
          <p:nvPr>
            <p:ph idx="2" type="pic"/>
          </p:nvPr>
        </p:nvSpPr>
        <p:spPr>
          <a:xfrm>
            <a:off x="5183188" y="987427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143" name="Google Shape;143;p2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144" name="Google Shape;144;p22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22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22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2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0" name="Google Shape;150;p23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3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2" name="Google Shape;152;p23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4"/>
          <p:cNvSpPr txBox="1"/>
          <p:nvPr>
            <p:ph type="title"/>
          </p:nvPr>
        </p:nvSpPr>
        <p:spPr>
          <a:xfrm rot="5400000">
            <a:off x="7133432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4"/>
          <p:cNvSpPr txBox="1"/>
          <p:nvPr>
            <p:ph idx="1" type="body"/>
          </p:nvPr>
        </p:nvSpPr>
        <p:spPr>
          <a:xfrm rot="5400000">
            <a:off x="1799432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56" name="Google Shape;156;p24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4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8" name="Google Shape;158;p24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5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1" name="Google Shape;161;p25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2" name="Google Shape;162;p25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5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bg>
      <p:bgPr>
        <a:solidFill>
          <a:schemeClr val="lt1"/>
        </a:solidFill>
      </p:bgPr>
    </p:bg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6"/>
          <p:cNvSpPr txBox="1"/>
          <p:nvPr>
            <p:ph idx="1" type="body"/>
          </p:nvPr>
        </p:nvSpPr>
        <p:spPr>
          <a:xfrm>
            <a:off x="599440" y="1285246"/>
            <a:ext cx="10993120" cy="480313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810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0D0D0D"/>
              </a:buClr>
              <a:buSzPts val="2400"/>
              <a:buChar char="•"/>
              <a:defRPr sz="2400">
                <a:solidFill>
                  <a:srgbClr val="0D0D0D"/>
                </a:solidFill>
              </a:defRPr>
            </a:lvl1pPr>
            <a:lvl2pPr indent="-355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D0D0D"/>
              </a:buClr>
              <a:buSzPts val="2000"/>
              <a:buChar char="•"/>
              <a:defRPr sz="2000">
                <a:solidFill>
                  <a:srgbClr val="0D0D0D"/>
                </a:solidFill>
              </a:defRPr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D0D0D"/>
              </a:buClr>
              <a:buSzPts val="1800"/>
              <a:buChar char="•"/>
              <a:defRPr sz="1800">
                <a:solidFill>
                  <a:srgbClr val="0D0D0D"/>
                </a:solidFill>
              </a:defRPr>
            </a:lvl3pPr>
            <a:lvl4pPr indent="-3302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D0D0D"/>
              </a:buClr>
              <a:buSzPts val="1600"/>
              <a:buChar char="•"/>
              <a:defRPr sz="1600">
                <a:solidFill>
                  <a:srgbClr val="0D0D0D"/>
                </a:solidFill>
              </a:defRPr>
            </a:lvl4pPr>
            <a:lvl5pPr indent="-3302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0D0D0D"/>
              </a:buClr>
              <a:buSzPts val="1600"/>
              <a:buChar char="•"/>
              <a:defRPr sz="1600">
                <a:solidFill>
                  <a:srgbClr val="0D0D0D"/>
                </a:solidFill>
              </a:defRPr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66" name="Google Shape;166;p26"/>
          <p:cNvSpPr/>
          <p:nvPr/>
        </p:nvSpPr>
        <p:spPr>
          <a:xfrm>
            <a:off x="0" y="6766560"/>
            <a:ext cx="12192000" cy="914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6BA0C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icture containing text, clipart&#10;&#10;Description automatically generated" id="167" name="Google Shape;167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13307" y="6344504"/>
            <a:ext cx="2929335" cy="36576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26"/>
          <p:cNvSpPr/>
          <p:nvPr/>
        </p:nvSpPr>
        <p:spPr>
          <a:xfrm>
            <a:off x="0" y="1"/>
            <a:ext cx="12192000" cy="226503"/>
          </a:xfrm>
          <a:prstGeom prst="rect">
            <a:avLst/>
          </a:prstGeom>
          <a:solidFill>
            <a:srgbClr val="132E5C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132E5C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6"/>
          <p:cNvSpPr txBox="1"/>
          <p:nvPr>
            <p:ph type="title"/>
          </p:nvPr>
        </p:nvSpPr>
        <p:spPr>
          <a:xfrm>
            <a:off x="599440" y="365126"/>
            <a:ext cx="10993120" cy="80790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1" sz="2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6"/>
          <p:cNvSpPr txBox="1"/>
          <p:nvPr>
            <p:ph idx="12" type="sldNum"/>
          </p:nvPr>
        </p:nvSpPr>
        <p:spPr>
          <a:xfrm>
            <a:off x="8849360" y="6310313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 sz="105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r">
              <a:spcBef>
                <a:spcPts val="0"/>
              </a:spcBef>
              <a:buNone/>
              <a:defRPr sz="105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r">
              <a:spcBef>
                <a:spcPts val="0"/>
              </a:spcBef>
              <a:buNone/>
              <a:defRPr sz="105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r">
              <a:spcBef>
                <a:spcPts val="0"/>
              </a:spcBef>
              <a:buNone/>
              <a:defRPr sz="105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r">
              <a:spcBef>
                <a:spcPts val="0"/>
              </a:spcBef>
              <a:buNone/>
              <a:defRPr sz="105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r">
              <a:spcBef>
                <a:spcPts val="0"/>
              </a:spcBef>
              <a:buNone/>
              <a:defRPr sz="105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r">
              <a:spcBef>
                <a:spcPts val="0"/>
              </a:spcBef>
              <a:buNone/>
              <a:defRPr sz="105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r">
              <a:spcBef>
                <a:spcPts val="0"/>
              </a:spcBef>
              <a:buNone/>
              <a:defRPr sz="105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r">
              <a:spcBef>
                <a:spcPts val="0"/>
              </a:spcBef>
              <a:buNone/>
              <a:defRPr sz="1050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Template Title |  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|</a:t>
            </a: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5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5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6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6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6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9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0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0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24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theme" Target="../theme/theme3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6" name="Google Shape;86;p13"/>
          <p:cNvSpPr txBox="1"/>
          <p:nvPr>
            <p:ph idx="10" type="dt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88" name="Google Shape;88;p13"/>
          <p:cNvSpPr txBox="1"/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Arial"/>
              <a:buNone/>
              <a:defRPr b="0" i="0" sz="4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89" name="Google Shape;89;p13"/>
          <p:cNvSpPr txBox="1"/>
          <p:nvPr>
            <p:ph idx="11" type="ftr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9.png"/><Relationship Id="rId4" Type="http://schemas.openxmlformats.org/officeDocument/2006/relationships/image" Target="../media/image18.jp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2.png"/><Relationship Id="rId5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Relationship Id="rId4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jpg"/><Relationship Id="rId4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mengtingwan.github.io/data/goodreads.html#datasets" TargetMode="External"/><Relationship Id="rId4" Type="http://schemas.openxmlformats.org/officeDocument/2006/relationships/image" Target="../media/image5.png"/><Relationship Id="rId5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6.png"/><Relationship Id="rId4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low angle view of a building&#10;&#10;Description automatically generated" id="175" name="Google Shape;175;p2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791" y="0"/>
            <a:ext cx="4573916" cy="68608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close-up of a logo&#10;&#10;Description automatically generated" id="176" name="Google Shape;176;p2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029370" y="5772481"/>
            <a:ext cx="4572640" cy="769295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27"/>
          <p:cNvSpPr txBox="1"/>
          <p:nvPr>
            <p:ph type="ctrTitle"/>
          </p:nvPr>
        </p:nvSpPr>
        <p:spPr>
          <a:xfrm>
            <a:off x="5692588" y="1462263"/>
            <a:ext cx="5602941" cy="13782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/>
              <a:buNone/>
            </a:pPr>
            <a:r>
              <a:rPr b="1" lang="en-US" sz="44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Goodreads Analysis</a:t>
            </a:r>
            <a:endParaRPr/>
          </a:p>
        </p:txBody>
      </p:sp>
      <p:sp>
        <p:nvSpPr>
          <p:cNvPr id="178" name="Google Shape;178;p27"/>
          <p:cNvSpPr txBox="1"/>
          <p:nvPr>
            <p:ph idx="1" type="subTitle"/>
          </p:nvPr>
        </p:nvSpPr>
        <p:spPr>
          <a:xfrm>
            <a:off x="5943600" y="3605427"/>
            <a:ext cx="5100918" cy="128497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</a:pPr>
            <a:r>
              <a:rPr lang="en-US" sz="2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By Mark Pedraza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36"/>
          <p:cNvSpPr txBox="1"/>
          <p:nvPr>
            <p:ph type="title"/>
          </p:nvPr>
        </p:nvSpPr>
        <p:spPr>
          <a:xfrm>
            <a:off x="354708" y="277160"/>
            <a:ext cx="10515600" cy="4025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Summary of the results</a:t>
            </a:r>
            <a:endParaRPr/>
          </a:p>
        </p:txBody>
      </p:sp>
      <p:sp>
        <p:nvSpPr>
          <p:cNvPr id="277" name="Google Shape;277;p36"/>
          <p:cNvSpPr txBox="1"/>
          <p:nvPr>
            <p:ph idx="1" type="body"/>
          </p:nvPr>
        </p:nvSpPr>
        <p:spPr>
          <a:xfrm>
            <a:off x="838200" y="13684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78" name="Google Shape;278;p36"/>
          <p:cNvSpPr/>
          <p:nvPr/>
        </p:nvSpPr>
        <p:spPr>
          <a:xfrm>
            <a:off x="-73715" y="-247999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3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06025" y="-11617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80" name="Google Shape;280;p36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81" name="Google Shape;281;p3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59328" y="962590"/>
            <a:ext cx="9497788" cy="5324705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6"/>
          <p:cNvSpPr/>
          <p:nvPr/>
        </p:nvSpPr>
        <p:spPr>
          <a:xfrm rot="5400000">
            <a:off x="7689675" y="4125698"/>
            <a:ext cx="1311600" cy="2014800"/>
          </a:xfrm>
          <a:prstGeom prst="leftBrace">
            <a:avLst>
              <a:gd fmla="val 8333" name="adj1"/>
              <a:gd fmla="val 48458" name="adj2"/>
            </a:avLst>
          </a:prstGeom>
          <a:noFill/>
          <a:ln cap="flat" cmpd="sng" w="9525">
            <a:solidFill>
              <a:schemeClr val="accent2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6000">
              <a:solidFill>
                <a:schemeClr val="dk1"/>
              </a:solidFill>
            </a:endParaRPr>
          </a:p>
        </p:txBody>
      </p:sp>
      <p:sp>
        <p:nvSpPr>
          <p:cNvPr id="283" name="Google Shape;283;p36"/>
          <p:cNvSpPr txBox="1"/>
          <p:nvPr/>
        </p:nvSpPr>
        <p:spPr>
          <a:xfrm>
            <a:off x="1440996" y="5872858"/>
            <a:ext cx="204107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endParaRPr/>
          </a:p>
        </p:txBody>
      </p:sp>
      <p:sp>
        <p:nvSpPr>
          <p:cNvPr id="284" name="Google Shape;284;p36"/>
          <p:cNvSpPr txBox="1"/>
          <p:nvPr/>
        </p:nvSpPr>
        <p:spPr>
          <a:xfrm>
            <a:off x="1441001" y="5872850"/>
            <a:ext cx="929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1           2           3           4           5          6            7          8           9           10         11      12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7"/>
          <p:cNvSpPr txBox="1"/>
          <p:nvPr>
            <p:ph type="title"/>
          </p:nvPr>
        </p:nvSpPr>
        <p:spPr>
          <a:xfrm>
            <a:off x="354708" y="277160"/>
            <a:ext cx="10515600" cy="4025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Summary of the results</a:t>
            </a:r>
            <a:endParaRPr/>
          </a:p>
        </p:txBody>
      </p:sp>
      <p:sp>
        <p:nvSpPr>
          <p:cNvPr id="290" name="Google Shape;290;p37"/>
          <p:cNvSpPr txBox="1"/>
          <p:nvPr>
            <p:ph idx="1" type="body"/>
          </p:nvPr>
        </p:nvSpPr>
        <p:spPr>
          <a:xfrm>
            <a:off x="838200" y="13684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91" name="Google Shape;291;p37"/>
          <p:cNvSpPr/>
          <p:nvPr/>
        </p:nvSpPr>
        <p:spPr>
          <a:xfrm>
            <a:off x="-73715" y="-247999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2" name="Google Shape;29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06025" y="-11617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37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94" name="Google Shape;294;p3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73678" y="720438"/>
            <a:ext cx="9282824" cy="5877533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3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361360" y="319225"/>
            <a:ext cx="1486107" cy="685896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7"/>
          <p:cNvSpPr txBox="1"/>
          <p:nvPr/>
        </p:nvSpPr>
        <p:spPr>
          <a:xfrm>
            <a:off x="1988526" y="6161450"/>
            <a:ext cx="9296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</a:rPr>
              <a:t>1          2          3          4          5          6          7          8           9         10        11      12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38"/>
          <p:cNvSpPr txBox="1"/>
          <p:nvPr>
            <p:ph type="title"/>
          </p:nvPr>
        </p:nvSpPr>
        <p:spPr>
          <a:xfrm>
            <a:off x="354708" y="277160"/>
            <a:ext cx="10515600" cy="4025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Summary of the results</a:t>
            </a:r>
            <a:endParaRPr/>
          </a:p>
        </p:txBody>
      </p:sp>
      <p:sp>
        <p:nvSpPr>
          <p:cNvPr id="302" name="Google Shape;302;p38"/>
          <p:cNvSpPr txBox="1"/>
          <p:nvPr>
            <p:ph idx="1" type="body"/>
          </p:nvPr>
        </p:nvSpPr>
        <p:spPr>
          <a:xfrm>
            <a:off x="838200" y="13684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03" name="Google Shape;303;p38"/>
          <p:cNvSpPr/>
          <p:nvPr/>
        </p:nvSpPr>
        <p:spPr>
          <a:xfrm>
            <a:off x="0" y="-250581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4" name="Google Shape;304;p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06025" y="-11617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38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306" name="Google Shape;306;p3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31575" y="882971"/>
            <a:ext cx="9195796" cy="5322246"/>
          </a:xfrm>
          <a:prstGeom prst="rect">
            <a:avLst/>
          </a:prstGeom>
          <a:noFill/>
          <a:ln>
            <a:noFill/>
          </a:ln>
        </p:spPr>
      </p:pic>
      <p:sp>
        <p:nvSpPr>
          <p:cNvPr id="307" name="Google Shape;307;p38"/>
          <p:cNvSpPr txBox="1"/>
          <p:nvPr/>
        </p:nvSpPr>
        <p:spPr>
          <a:xfrm>
            <a:off x="1577325" y="1592800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1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308" name="Google Shape;308;p38"/>
          <p:cNvSpPr txBox="1"/>
          <p:nvPr/>
        </p:nvSpPr>
        <p:spPr>
          <a:xfrm>
            <a:off x="1577325" y="2870975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2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309" name="Google Shape;309;p38"/>
          <p:cNvSpPr txBox="1"/>
          <p:nvPr/>
        </p:nvSpPr>
        <p:spPr>
          <a:xfrm>
            <a:off x="1577325" y="4112750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3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310" name="Google Shape;310;p38"/>
          <p:cNvSpPr txBox="1"/>
          <p:nvPr/>
        </p:nvSpPr>
        <p:spPr>
          <a:xfrm>
            <a:off x="1577325" y="5246750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5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39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b="1" lang="en-US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Future Work</a:t>
            </a:r>
            <a:endParaRPr/>
          </a:p>
        </p:txBody>
      </p:sp>
      <p:sp>
        <p:nvSpPr>
          <p:cNvPr id="316" name="Google Shape;316;p3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chemeClr val="dk1"/>
                </a:solidFill>
              </a:rPr>
              <a:t>More visualizations (Lots more data I didn’t touch)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chemeClr val="dk1"/>
                </a:solidFill>
              </a:rPr>
              <a:t>Possible Machine Learning for book recommendations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solidFill>
                  <a:schemeClr val="dk1"/>
                </a:solidFill>
              </a:rPr>
              <a:t>Requires </a:t>
            </a:r>
            <a:r>
              <a:rPr lang="en-US"/>
              <a:t>significant time but half the work is done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solidFill>
                  <a:schemeClr val="dk1"/>
                </a:solidFill>
              </a:rPr>
              <a:t>Many models could help, such as Logistic Regression or KNN (Classification)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Could require more metadata about books for model training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17" name="Google Shape;317;p39"/>
          <p:cNvSpPr/>
          <p:nvPr/>
        </p:nvSpPr>
        <p:spPr>
          <a:xfrm>
            <a:off x="-16565" y="-33131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blue text on a black background&#10;&#10;Description automatically generated" id="318" name="Google Shape;318;p3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3052" y="6275073"/>
            <a:ext cx="2748951" cy="455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19" name="Google Shape;319;p3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15999" y="6252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320" name="Google Shape;320;p39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CIS4400 Data Warehouse For Analytics Fall 2024</a:t>
            </a:r>
            <a:endParaRPr/>
          </a:p>
        </p:txBody>
      </p:sp>
      <p:sp>
        <p:nvSpPr>
          <p:cNvPr id="321" name="Google Shape;321;p39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0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b="1" lang="en-US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Conclusion</a:t>
            </a:r>
            <a:endParaRPr/>
          </a:p>
        </p:txBody>
      </p:sp>
      <p:sp>
        <p:nvSpPr>
          <p:cNvPr id="327" name="Google Shape;327;p4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We satisfied our business requirement (and them some)</a:t>
            </a:r>
            <a:endParaRPr/>
          </a:p>
          <a:p>
            <a:pPr indent="-228600" lvl="0" marL="228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chemeClr val="dk1"/>
                </a:solidFill>
              </a:rPr>
              <a:t>Insight into trends and data</a:t>
            </a:r>
            <a:endParaRPr/>
          </a:p>
          <a:p>
            <a:pPr indent="-165100" lvl="0" marL="228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1800"/>
              <a:buChar char="•"/>
            </a:pPr>
            <a:r>
              <a:rPr lang="en-US"/>
              <a:t>Ability to do much more</a:t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328" name="Google Shape;328;p40"/>
          <p:cNvSpPr/>
          <p:nvPr/>
        </p:nvSpPr>
        <p:spPr>
          <a:xfrm>
            <a:off x="-16565" y="-33131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blue text on a black background&#10;&#10;Description automatically generated" id="329" name="Google Shape;329;p4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3052" y="6275073"/>
            <a:ext cx="2748951" cy="455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Google Shape;330;p4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15999" y="6252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Google Shape;331;p40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CIS4400 Data Warehouse For Analytics Fall 2024</a:t>
            </a:r>
            <a:endParaRPr/>
          </a:p>
        </p:txBody>
      </p:sp>
      <p:sp>
        <p:nvSpPr>
          <p:cNvPr id="332" name="Google Shape;332;p40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41"/>
          <p:cNvSpPr txBox="1"/>
          <p:nvPr>
            <p:ph type="title"/>
          </p:nvPr>
        </p:nvSpPr>
        <p:spPr>
          <a:xfrm>
            <a:off x="838200" y="1043431"/>
            <a:ext cx="10515600" cy="1719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Arial"/>
              <a:buNone/>
            </a:pPr>
            <a:r>
              <a:rPr b="1" i="1" lang="en-US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Thank You!</a:t>
            </a:r>
            <a:endParaRPr/>
          </a:p>
        </p:txBody>
      </p:sp>
      <p:pic>
        <p:nvPicPr>
          <p:cNvPr descr="Logo&#10;&#10;Description automatically generated" id="338" name="Google Shape;338;p4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71049" y="4936270"/>
            <a:ext cx="2452254" cy="914399"/>
          </a:xfrm>
          <a:prstGeom prst="rect">
            <a:avLst/>
          </a:prstGeom>
          <a:noFill/>
          <a:ln>
            <a:noFill/>
          </a:ln>
        </p:spPr>
      </p:pic>
      <p:sp>
        <p:nvSpPr>
          <p:cNvPr id="339" name="Google Shape;339;p4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CIS4400 Data Warehouse For Analytics Fall 2024</a:t>
            </a:r>
            <a:endParaRPr/>
          </a:p>
        </p:txBody>
      </p:sp>
      <p:sp>
        <p:nvSpPr>
          <p:cNvPr id="340" name="Google Shape;340;p4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8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b="1" lang="en-US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Project Goal and Importance</a:t>
            </a:r>
            <a:endParaRPr/>
          </a:p>
        </p:txBody>
      </p:sp>
      <p:sp>
        <p:nvSpPr>
          <p:cNvPr id="184" name="Google Shape;184;p28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Goal: Analyze different attributes about books</a:t>
            </a:r>
            <a:endParaRPr/>
          </a:p>
          <a:p>
            <a:pPr indent="-50800" lvl="0" marL="228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chemeClr val="dk1"/>
                </a:solidFill>
              </a:rPr>
              <a:t>Business Requirement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solidFill>
                  <a:schemeClr val="dk1"/>
                </a:solidFill>
              </a:rPr>
              <a:t>Do reviewers rate differently than non-reviewers?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85" name="Google Shape;185;p28"/>
          <p:cNvSpPr/>
          <p:nvPr/>
        </p:nvSpPr>
        <p:spPr>
          <a:xfrm>
            <a:off x="-16565" y="-33131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blue text on a black background&#10;&#10;Description automatically generated" id="186" name="Google Shape;186;p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3052" y="6275073"/>
            <a:ext cx="2748951" cy="455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Google Shape;187;p2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15999" y="6252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28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CIS4400 Data Warehouse For Analytics Fall 2024</a:t>
            </a:r>
            <a:endParaRPr/>
          </a:p>
        </p:txBody>
      </p:sp>
      <p:sp>
        <p:nvSpPr>
          <p:cNvPr id="189" name="Google Shape;189;p28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b="1" lang="en-US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Requirements Details</a:t>
            </a:r>
            <a:endParaRPr/>
          </a:p>
        </p:txBody>
      </p:sp>
      <p:sp>
        <p:nvSpPr>
          <p:cNvPr id="195" name="Google Shape;195;p29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chemeClr val="dk1"/>
                </a:solidFill>
              </a:rPr>
              <a:t>Functional Requirements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solidFill>
                  <a:schemeClr val="dk1"/>
                </a:solidFill>
              </a:rPr>
              <a:t>Number of users who gave ratings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solidFill>
                  <a:schemeClr val="dk1"/>
                </a:solidFill>
              </a:rPr>
              <a:t>Identifier for books to prevent duplicates (isbn</a:t>
            </a:r>
            <a:r>
              <a:rPr lang="en-US"/>
              <a:t> possibly)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>
                <a:solidFill>
                  <a:schemeClr val="dk1"/>
                </a:solidFill>
              </a:rPr>
              <a:t>Number of ratings a book receives and the avg rating of th</a:t>
            </a:r>
            <a:r>
              <a:rPr lang="en-US"/>
              <a:t>e book</a:t>
            </a:r>
            <a:endParaRPr>
              <a:solidFill>
                <a:schemeClr val="dk1"/>
              </a:solidFill>
            </a:endParaRPr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Number of written reviews and each reviewers rating score</a:t>
            </a:r>
            <a:endParaRPr>
              <a:solidFill>
                <a:schemeClr val="dk1"/>
              </a:solidFill>
            </a:endParaRPr>
          </a:p>
          <a:p>
            <a:pPr indent="-228600" lvl="0" marL="22860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/>
              <a:t>Data Requirements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b="0" i="0" lang="en-US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https://mengtingwan.github.io/data/goodreads.html#datasets</a:t>
            </a:r>
            <a:endParaRPr>
              <a:solidFill>
                <a:schemeClr val="dk1"/>
              </a:solidFill>
            </a:endParaRPr>
          </a:p>
          <a:p>
            <a:pPr indent="-762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196" name="Google Shape;196;p29"/>
          <p:cNvSpPr/>
          <p:nvPr/>
        </p:nvSpPr>
        <p:spPr>
          <a:xfrm>
            <a:off x="-16565" y="-33131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blue text on a black background&#10;&#10;Description automatically generated" id="197" name="Google Shape;197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03052" y="6275073"/>
            <a:ext cx="2748951" cy="455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2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10115999" y="6252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Google Shape;199;p29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CIS4400 Data Warehouse For Analytics Fall 2024</a:t>
            </a:r>
            <a:endParaRPr/>
          </a:p>
        </p:txBody>
      </p:sp>
      <p:sp>
        <p:nvSpPr>
          <p:cNvPr id="200" name="Google Shape;200;p29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4400"/>
              <a:buFont typeface="Arial"/>
              <a:buNone/>
            </a:pPr>
            <a:r>
              <a:rPr b="1" lang="en-US">
                <a:solidFill>
                  <a:srgbClr val="002060"/>
                </a:solidFill>
                <a:latin typeface="Arial"/>
                <a:ea typeface="Arial"/>
                <a:cs typeface="Arial"/>
                <a:sym typeface="Arial"/>
              </a:rPr>
              <a:t>Solution to the Requirements</a:t>
            </a:r>
            <a:endParaRPr/>
          </a:p>
        </p:txBody>
      </p:sp>
      <p:sp>
        <p:nvSpPr>
          <p:cNvPr id="206" name="Google Shape;206;p30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1" marL="6858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Data Architecture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Information Architecture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Technical Architecture </a:t>
            </a:r>
            <a:endParaRPr/>
          </a:p>
          <a:p>
            <a:pPr indent="-2286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</a:pPr>
            <a:r>
              <a:rPr lang="en-US"/>
              <a:t>Technology Choices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>
                <a:solidFill>
                  <a:schemeClr val="dk1"/>
                </a:solidFill>
              </a:rPr>
              <a:t>Google Cloud Platform – Database</a:t>
            </a:r>
            <a:endParaRPr/>
          </a:p>
          <a:p>
            <a:pPr indent="-228600" lvl="2" marL="11430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</a:pPr>
            <a:r>
              <a:rPr lang="en-US"/>
              <a:t>Google Dataproc – PySpark</a:t>
            </a:r>
            <a:endParaRPr>
              <a:solidFill>
                <a:schemeClr val="dk1"/>
              </a:solidFill>
            </a:endParaRPr>
          </a:p>
          <a:p>
            <a:pPr indent="-762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07" name="Google Shape;207;p30"/>
          <p:cNvSpPr/>
          <p:nvPr/>
        </p:nvSpPr>
        <p:spPr>
          <a:xfrm>
            <a:off x="-16565" y="-33131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blue text on a black background&#10;&#10;Description automatically generated" id="208" name="Google Shape;208;p3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03052" y="6275073"/>
            <a:ext cx="2748951" cy="455763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115999" y="6252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30"/>
          <p:cNvSpPr txBox="1"/>
          <p:nvPr>
            <p:ph idx="11" type="ftr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CIS4400 Data Warehouse For Analytics Fall 2024</a:t>
            </a:r>
            <a:endParaRPr/>
          </a:p>
        </p:txBody>
      </p:sp>
      <p:sp>
        <p:nvSpPr>
          <p:cNvPr id="211" name="Google Shape;211;p30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1"/>
          <p:cNvSpPr/>
          <p:nvPr/>
        </p:nvSpPr>
        <p:spPr>
          <a:xfrm>
            <a:off x="-16565" y="-33131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p3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5999" y="6252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31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19" name="Google Shape;219;p3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581401" y="659607"/>
            <a:ext cx="4896533" cy="5696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2"/>
          <p:cNvSpPr/>
          <p:nvPr/>
        </p:nvSpPr>
        <p:spPr>
          <a:xfrm>
            <a:off x="-16565" y="-33131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5" name="Google Shape;225;p3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5999" y="6252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2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27" name="Google Shape;227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416139" y="947057"/>
            <a:ext cx="9865543" cy="477389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3"/>
          <p:cNvSpPr/>
          <p:nvPr/>
        </p:nvSpPr>
        <p:spPr>
          <a:xfrm>
            <a:off x="-16565" y="-33131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3" name="Google Shape;233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15999" y="6252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33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35" name="Google Shape;235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374646" y="751629"/>
            <a:ext cx="7169404" cy="53547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4"/>
          <p:cNvSpPr txBox="1"/>
          <p:nvPr>
            <p:ph type="title"/>
          </p:nvPr>
        </p:nvSpPr>
        <p:spPr>
          <a:xfrm>
            <a:off x="354708" y="277160"/>
            <a:ext cx="10515600" cy="40256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Summary of the results</a:t>
            </a:r>
            <a:endParaRPr/>
          </a:p>
        </p:txBody>
      </p:sp>
      <p:sp>
        <p:nvSpPr>
          <p:cNvPr id="241" name="Google Shape;241;p34"/>
          <p:cNvSpPr txBox="1"/>
          <p:nvPr>
            <p:ph idx="1" type="body"/>
          </p:nvPr>
        </p:nvSpPr>
        <p:spPr>
          <a:xfrm>
            <a:off x="838200" y="13684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chemeClr val="dk1"/>
                </a:solidFill>
              </a:rPr>
              <a:t>Discuss your results with visualization, findings, 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42" name="Google Shape;242;p34"/>
          <p:cNvSpPr/>
          <p:nvPr/>
        </p:nvSpPr>
        <p:spPr>
          <a:xfrm>
            <a:off x="-73715" y="-247999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3" name="Google Shape;243;p3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06025" y="-11617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34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45" name="Google Shape;245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6144" y="981803"/>
            <a:ext cx="10142765" cy="4894395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4"/>
          <p:cNvSpPr txBox="1"/>
          <p:nvPr/>
        </p:nvSpPr>
        <p:spPr>
          <a:xfrm>
            <a:off x="1028700" y="1498950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1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47" name="Google Shape;247;p34"/>
          <p:cNvSpPr txBox="1"/>
          <p:nvPr/>
        </p:nvSpPr>
        <p:spPr>
          <a:xfrm>
            <a:off x="1028700" y="2405725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2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48" name="Google Shape;248;p34"/>
          <p:cNvSpPr txBox="1"/>
          <p:nvPr/>
        </p:nvSpPr>
        <p:spPr>
          <a:xfrm>
            <a:off x="1028700" y="3312500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3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49" name="Google Shape;249;p34"/>
          <p:cNvSpPr txBox="1"/>
          <p:nvPr/>
        </p:nvSpPr>
        <p:spPr>
          <a:xfrm>
            <a:off x="1028700" y="4131100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4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50" name="Google Shape;250;p34"/>
          <p:cNvSpPr txBox="1"/>
          <p:nvPr/>
        </p:nvSpPr>
        <p:spPr>
          <a:xfrm>
            <a:off x="1028700" y="5021975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5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5"/>
          <p:cNvSpPr txBox="1"/>
          <p:nvPr>
            <p:ph type="title"/>
          </p:nvPr>
        </p:nvSpPr>
        <p:spPr>
          <a:xfrm>
            <a:off x="354708" y="277160"/>
            <a:ext cx="10515600" cy="40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 fontScale="90000"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None/>
            </a:pPr>
            <a:r>
              <a:rPr b="1" lang="en-US">
                <a:latin typeface="Arial"/>
                <a:ea typeface="Arial"/>
                <a:cs typeface="Arial"/>
                <a:sym typeface="Arial"/>
              </a:rPr>
              <a:t>Summary of the results</a:t>
            </a:r>
            <a:endParaRPr/>
          </a:p>
        </p:txBody>
      </p:sp>
      <p:sp>
        <p:nvSpPr>
          <p:cNvPr id="256" name="Google Shape;256;p35"/>
          <p:cNvSpPr txBox="1"/>
          <p:nvPr>
            <p:ph idx="1" type="body"/>
          </p:nvPr>
        </p:nvSpPr>
        <p:spPr>
          <a:xfrm>
            <a:off x="838200" y="13684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</a:pPr>
            <a:r>
              <a:rPr lang="en-US">
                <a:solidFill>
                  <a:schemeClr val="dk1"/>
                </a:solidFill>
              </a:rPr>
              <a:t>Discuss your results with visualization, findings, </a:t>
            </a:r>
            <a:endParaRPr/>
          </a:p>
          <a:p>
            <a:pPr indent="-76200" lvl="1" marL="685800" rtl="0" algn="l">
              <a:lnSpc>
                <a:spcPct val="90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  <p:sp>
        <p:nvSpPr>
          <p:cNvPr id="257" name="Google Shape;257;p35"/>
          <p:cNvSpPr/>
          <p:nvPr/>
        </p:nvSpPr>
        <p:spPr>
          <a:xfrm>
            <a:off x="-73715" y="-247999"/>
            <a:ext cx="12206377" cy="402566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8" name="Google Shape;258;p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0106025" y="-116176"/>
            <a:ext cx="1247775" cy="200025"/>
          </a:xfrm>
          <a:prstGeom prst="rect">
            <a:avLst/>
          </a:prstGeom>
          <a:noFill/>
          <a:ln>
            <a:noFill/>
          </a:ln>
        </p:spPr>
      </p:pic>
      <p:sp>
        <p:nvSpPr>
          <p:cNvPr id="259" name="Google Shape;259;p35"/>
          <p:cNvSpPr txBox="1"/>
          <p:nvPr>
            <p:ph idx="12" type="sldNum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260" name="Google Shape;260;p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55055" y="944019"/>
            <a:ext cx="10115254" cy="4860788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35"/>
          <p:cNvSpPr txBox="1"/>
          <p:nvPr/>
        </p:nvSpPr>
        <p:spPr>
          <a:xfrm>
            <a:off x="7899754" y="1678819"/>
            <a:ext cx="33963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Small </a:t>
            </a:r>
            <a:r>
              <a:rPr lang="en-US" sz="1800">
                <a:solidFill>
                  <a:schemeClr val="dk1"/>
                </a:solidFill>
              </a:rPr>
              <a:t>Increase </a:t>
            </a:r>
            <a:r>
              <a:rPr b="0" i="0" lang="en-US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1,2,5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Small </a:t>
            </a:r>
            <a:r>
              <a:rPr lang="en-US" sz="1800">
                <a:solidFill>
                  <a:schemeClr val="dk1"/>
                </a:solidFill>
              </a:rPr>
              <a:t>Decrease </a:t>
            </a:r>
            <a:r>
              <a:rPr lang="en-US" sz="180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 3,4</a:t>
            </a:r>
            <a:endParaRPr/>
          </a:p>
        </p:txBody>
      </p:sp>
      <p:cxnSp>
        <p:nvCxnSpPr>
          <p:cNvPr id="262" name="Google Shape;262;p35"/>
          <p:cNvCxnSpPr/>
          <p:nvPr/>
        </p:nvCxnSpPr>
        <p:spPr>
          <a:xfrm rot="10800000">
            <a:off x="10375175" y="4202975"/>
            <a:ext cx="254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3" name="Google Shape;263;p35"/>
          <p:cNvCxnSpPr/>
          <p:nvPr/>
        </p:nvCxnSpPr>
        <p:spPr>
          <a:xfrm>
            <a:off x="10464450" y="5051025"/>
            <a:ext cx="273300" cy="42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35"/>
          <p:cNvCxnSpPr/>
          <p:nvPr/>
        </p:nvCxnSpPr>
        <p:spPr>
          <a:xfrm>
            <a:off x="3131825" y="2577800"/>
            <a:ext cx="273300" cy="42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5" name="Google Shape;265;p35"/>
          <p:cNvCxnSpPr/>
          <p:nvPr/>
        </p:nvCxnSpPr>
        <p:spPr>
          <a:xfrm>
            <a:off x="1986625" y="1765725"/>
            <a:ext cx="273300" cy="420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6" name="Google Shape;266;p35"/>
          <p:cNvCxnSpPr/>
          <p:nvPr/>
        </p:nvCxnSpPr>
        <p:spPr>
          <a:xfrm rot="10800000">
            <a:off x="6638100" y="3429000"/>
            <a:ext cx="254700" cy="0"/>
          </a:xfrm>
          <a:prstGeom prst="straightConnector1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67" name="Google Shape;267;p35"/>
          <p:cNvSpPr txBox="1"/>
          <p:nvPr/>
        </p:nvSpPr>
        <p:spPr>
          <a:xfrm>
            <a:off x="979725" y="1430350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1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68" name="Google Shape;268;p35"/>
          <p:cNvSpPr txBox="1"/>
          <p:nvPr/>
        </p:nvSpPr>
        <p:spPr>
          <a:xfrm>
            <a:off x="979725" y="2337125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2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69" name="Google Shape;269;p35"/>
          <p:cNvSpPr txBox="1"/>
          <p:nvPr/>
        </p:nvSpPr>
        <p:spPr>
          <a:xfrm>
            <a:off x="979725" y="3199813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3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70" name="Google Shape;270;p35"/>
          <p:cNvSpPr txBox="1"/>
          <p:nvPr/>
        </p:nvSpPr>
        <p:spPr>
          <a:xfrm>
            <a:off x="979725" y="3925325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4</a:t>
            </a:r>
            <a:endParaRPr sz="2800">
              <a:solidFill>
                <a:schemeClr val="dk1"/>
              </a:solidFill>
            </a:endParaRPr>
          </a:p>
        </p:txBody>
      </p:sp>
      <p:sp>
        <p:nvSpPr>
          <p:cNvPr id="271" name="Google Shape;271;p35"/>
          <p:cNvSpPr txBox="1"/>
          <p:nvPr/>
        </p:nvSpPr>
        <p:spPr>
          <a:xfrm>
            <a:off x="979725" y="4816200"/>
            <a:ext cx="372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</a:rPr>
              <a:t>5</a:t>
            </a:r>
            <a:endParaRPr sz="28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 Them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